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0"/>
  </p:notesMasterIdLst>
  <p:handoutMasterIdLst>
    <p:handoutMasterId r:id="rId51"/>
  </p:handoutMasterIdLst>
  <p:sldIdLst>
    <p:sldId id="274" r:id="rId3"/>
    <p:sldId id="428" r:id="rId4"/>
    <p:sldId id="477" r:id="rId5"/>
    <p:sldId id="478" r:id="rId6"/>
    <p:sldId id="479" r:id="rId7"/>
    <p:sldId id="480" r:id="rId8"/>
    <p:sldId id="481" r:id="rId9"/>
    <p:sldId id="482" r:id="rId10"/>
    <p:sldId id="483" r:id="rId11"/>
    <p:sldId id="484" r:id="rId12"/>
    <p:sldId id="485" r:id="rId13"/>
    <p:sldId id="517" r:id="rId14"/>
    <p:sldId id="486" r:id="rId15"/>
    <p:sldId id="518" r:id="rId16"/>
    <p:sldId id="519" r:id="rId17"/>
    <p:sldId id="487" r:id="rId18"/>
    <p:sldId id="488" r:id="rId19"/>
    <p:sldId id="489" r:id="rId20"/>
    <p:sldId id="490" r:id="rId21"/>
    <p:sldId id="492" r:id="rId22"/>
    <p:sldId id="491" r:id="rId23"/>
    <p:sldId id="521" r:id="rId24"/>
    <p:sldId id="522" r:id="rId25"/>
    <p:sldId id="523" r:id="rId26"/>
    <p:sldId id="538" r:id="rId27"/>
    <p:sldId id="539" r:id="rId28"/>
    <p:sldId id="540" r:id="rId29"/>
    <p:sldId id="541" r:id="rId30"/>
    <p:sldId id="532" r:id="rId31"/>
    <p:sldId id="547" r:id="rId32"/>
    <p:sldId id="548" r:id="rId33"/>
    <p:sldId id="507" r:id="rId34"/>
    <p:sldId id="493" r:id="rId35"/>
    <p:sldId id="543" r:id="rId36"/>
    <p:sldId id="494" r:id="rId37"/>
    <p:sldId id="544" r:id="rId38"/>
    <p:sldId id="545" r:id="rId39"/>
    <p:sldId id="520" r:id="rId40"/>
    <p:sldId id="498" r:id="rId41"/>
    <p:sldId id="499" r:id="rId42"/>
    <p:sldId id="500" r:id="rId43"/>
    <p:sldId id="533" r:id="rId44"/>
    <p:sldId id="534" r:id="rId45"/>
    <p:sldId id="535" r:id="rId46"/>
    <p:sldId id="536" r:id="rId47"/>
    <p:sldId id="537" r:id="rId48"/>
    <p:sldId id="476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91" autoAdjust="0"/>
    <p:restoredTop sz="94533" autoAdjust="0"/>
  </p:normalViewPr>
  <p:slideViewPr>
    <p:cSldViewPr>
      <p:cViewPr varScale="1">
        <p:scale>
          <a:sx n="87" d="100"/>
          <a:sy n="87" d="100"/>
        </p:scale>
        <p:origin x="451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16-Oct-19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16-Oct-19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9594-0CF0-4D7D-B96C-05C41539BDF8}" type="slidenum">
              <a:rPr lang="en-US"/>
              <a:pPr/>
              <a:t>3</a:t>
            </a:fld>
            <a:r>
              <a:rPr lang="en-US" dirty="0"/>
              <a:t>##</a:t>
            </a:r>
          </a:p>
        </p:txBody>
      </p:sp>
      <p:sp>
        <p:nvSpPr>
          <p:cNvPr id="526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6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886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19DBED-3EC7-4BC8-AAF0-9D0784B117EC}" type="slidenum">
              <a:rPr lang="en-US"/>
              <a:pPr/>
              <a:t>4</a:t>
            </a:fld>
            <a:r>
              <a:rPr lang="en-US" dirty="0"/>
              <a:t>##</a:t>
            </a:r>
          </a:p>
        </p:txBody>
      </p:sp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bg-BG" sz="700" dirty="0"/>
          </a:p>
        </p:txBody>
      </p:sp>
    </p:spTree>
    <p:extLst>
      <p:ext uri="{BB962C8B-B14F-4D97-AF65-F5344CB8AC3E}">
        <p14:creationId xmlns:p14="http://schemas.microsoft.com/office/powerpoint/2010/main" val="192905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2008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4D6437-E416-4D72-8362-1C9679AA7A00}" type="slidenum">
              <a:rPr lang="en-US"/>
              <a:pPr/>
              <a:t>5</a:t>
            </a:fld>
            <a:r>
              <a:rPr lang="en-US" dirty="0"/>
              <a:t>##</a:t>
            </a:r>
          </a:p>
        </p:txBody>
      </p:sp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endParaRPr lang="bg-BG" sz="700" dirty="0"/>
          </a:p>
        </p:txBody>
      </p:sp>
    </p:spTree>
    <p:extLst>
      <p:ext uri="{BB962C8B-B14F-4D97-AF65-F5344CB8AC3E}">
        <p14:creationId xmlns:p14="http://schemas.microsoft.com/office/powerpoint/2010/main" val="3001739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16-Oct-19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437765" y="76200"/>
            <a:ext cx="9446339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721" y="990600"/>
            <a:ext cx="11579384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11015" y="1752601"/>
            <a:ext cx="10766795" cy="59974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/>
              <a:t>Enter source code here</a:t>
            </a:r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  <a:p>
            <a:pPr lvl="0"/>
            <a:endParaRPr lang="en-US" noProof="1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1477810" y="6553200"/>
            <a:ext cx="609441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7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16-Oct-19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ocalhost:8443/" TargetMode="External"/><Relationship Id="rId2" Type="http://schemas.openxmlformats.org/officeDocument/2006/relationships/hyperlink" Target="http://sit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/alia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stantssl.com/free-ssl-certificate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474582" y="685800"/>
            <a:ext cx="7953829" cy="1134429"/>
          </a:xfrm>
        </p:spPr>
        <p:txBody>
          <a:bodyPr>
            <a:normAutofit/>
          </a:bodyPr>
          <a:lstStyle/>
          <a:p>
            <a:r>
              <a:rPr lang="en-US" dirty="0"/>
              <a:t>ASP.NET Deployment in IIS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27412" y="3802025"/>
            <a:ext cx="2133598" cy="234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212" y="4153452"/>
            <a:ext cx="1955048" cy="1955048"/>
          </a:xfrm>
          <a:prstGeom prst="rect">
            <a:avLst/>
          </a:prstGeom>
        </p:spPr>
      </p:pic>
      <p:sp>
        <p:nvSpPr>
          <p:cNvPr id="29" name="Subtitle 7"/>
          <p:cNvSpPr>
            <a:spLocks noGrp="1"/>
          </p:cNvSpPr>
          <p:nvPr>
            <p:ph type="subTitle" idx="1"/>
          </p:nvPr>
        </p:nvSpPr>
        <p:spPr>
          <a:xfrm>
            <a:off x="3474583" y="1828800"/>
            <a:ext cx="7953077" cy="1401433"/>
          </a:xfrm>
        </p:spPr>
        <p:txBody>
          <a:bodyPr>
            <a:normAutofit/>
          </a:bodyPr>
          <a:lstStyle/>
          <a:p>
            <a:r>
              <a:rPr lang="en-US" dirty="0"/>
              <a:t>How to Deploy ASP.NET</a:t>
            </a:r>
            <a:br>
              <a:rPr lang="en-US" dirty="0"/>
            </a:br>
            <a:r>
              <a:rPr lang="en-US" dirty="0"/>
              <a:t>Web Applications in IIS?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883110" y="3505200"/>
            <a:ext cx="3106902" cy="2674908"/>
            <a:chOff x="5883110" y="3505200"/>
            <a:chExt cx="3106902" cy="2674908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99624" y="4524798"/>
              <a:ext cx="3090388" cy="165531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88503" y="4764722"/>
              <a:ext cx="1499746" cy="682811"/>
            </a:xfrm>
            <a:prstGeom prst="rect">
              <a:avLst/>
            </a:prstGeom>
          </p:spPr>
        </p:pic>
        <p:pic>
          <p:nvPicPr>
            <p:cNvPr id="28" name="Picture 6" descr="http://files.softicons.com/download/toolbar-icons/vista-arrow-icons-by-icons-land/png/256x256/Right3Gree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2343" y="4229133"/>
              <a:ext cx="914002" cy="99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seekdotnet.com/blog/wp-content/uploads/2011/09/logo-asp.net-mvc-285.g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110" y="3505200"/>
              <a:ext cx="3059732" cy="923288"/>
            </a:xfrm>
            <a:prstGeom prst="roundRect">
              <a:avLst>
                <a:gd name="adj" fmla="val 3267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4FB75-705C-4248-A298-415110E8FD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0C17FB-90AE-4493-B37E-7939581716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93056D-4C83-476B-AAF8-192143746B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593E438-7ADC-4100-B9E0-78DFF228C1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717938"/>
            <a:ext cx="10363200" cy="820600"/>
          </a:xfrm>
        </p:spPr>
        <p:txBody>
          <a:bodyPr/>
          <a:lstStyle/>
          <a:p>
            <a:r>
              <a:rPr lang="en-US" dirty="0"/>
              <a:t>Deploying ASP.NET Apps in IIS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9412" y="5603080"/>
            <a:ext cx="11430000" cy="719034"/>
          </a:xfrm>
        </p:spPr>
        <p:txBody>
          <a:bodyPr/>
          <a:lstStyle/>
          <a:p>
            <a:r>
              <a:rPr lang="en-US" dirty="0"/>
              <a:t>Sites, Applications, Application Pools, DB, …</a:t>
            </a:r>
          </a:p>
        </p:txBody>
      </p:sp>
      <p:pic>
        <p:nvPicPr>
          <p:cNvPr id="2050" name="Picture 2" descr="http://www.cranberrynet.com/Press/images/HRES/JPG/FreshDeploy_Icon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58" t="-8696" r="-5458" b="-8696"/>
          <a:stretch/>
        </p:blipFill>
        <p:spPr bwMode="auto">
          <a:xfrm>
            <a:off x="2055812" y="2057400"/>
            <a:ext cx="3433512" cy="2057400"/>
          </a:xfrm>
          <a:prstGeom prst="roundRect">
            <a:avLst>
              <a:gd name="adj" fmla="val 2632"/>
            </a:avLst>
          </a:prstGeom>
          <a:solidFill>
            <a:srgbClr val="FFFFFF"/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2" y="2057400"/>
            <a:ext cx="3703321" cy="2057400"/>
          </a:xfrm>
          <a:prstGeom prst="roundRect">
            <a:avLst>
              <a:gd name="adj" fmla="val 2422"/>
            </a:avLst>
          </a:prstGeom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4201583" y="1327976"/>
            <a:ext cx="3093226" cy="1228176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406401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Sites </a:t>
            </a:r>
            <a:r>
              <a:rPr lang="en-US" dirty="0"/>
              <a:t>in IIS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Instances of the IIS Web server, hosting files and applications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Sites are bound to some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protocol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port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/>
              <a:t>E.g. </a:t>
            </a:r>
            <a:r>
              <a:rPr lang="en-US" dirty="0">
                <a:hlinkClick r:id="rId2"/>
              </a:rPr>
              <a:t>http://mysite.com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https://localhost:8443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Sites in IIS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282" y="3794456"/>
            <a:ext cx="8087730" cy="260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1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Sites in IIS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198337"/>
            <a:ext cx="5410200" cy="520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387" y="1461448"/>
            <a:ext cx="6448425" cy="4572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884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pools </a:t>
            </a:r>
            <a:r>
              <a:rPr lang="en-US" dirty="0"/>
              <a:t>host Web applications in IIS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 process group that run the ASP.NET runtime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Can configure CPU usage, memory limits, identity (Windows user)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Pools in IIS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3444136"/>
            <a:ext cx="7606464" cy="29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28" y="3143338"/>
            <a:ext cx="2028825" cy="18362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3750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Pools in IIS (2)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371600"/>
            <a:ext cx="10454640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810" y="3219450"/>
            <a:ext cx="3009900" cy="27241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7061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/>
          <a:lstStyle/>
          <a:p>
            <a:r>
              <a:rPr lang="en-US" dirty="0"/>
              <a:t>Managed pipeline mode: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Classic</a:t>
            </a:r>
          </a:p>
          <a:p>
            <a:pPr lvl="2"/>
            <a:r>
              <a:rPr lang="en-US" dirty="0"/>
              <a:t>Use ASP.NET as external IIS plugin, like the PHP and Perl interpreters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Integrated</a:t>
            </a:r>
            <a:r>
              <a:rPr lang="en-US" dirty="0"/>
              <a:t> (recommended)</a:t>
            </a:r>
          </a:p>
          <a:p>
            <a:pPr lvl="2"/>
            <a:r>
              <a:rPr lang="en-US" dirty="0"/>
              <a:t>ASP.NET is integrated inside IIS</a:t>
            </a:r>
          </a:p>
          <a:p>
            <a:pPr lvl="2"/>
            <a:r>
              <a:rPr lang="en-US" dirty="0"/>
              <a:t>ASP.NET can control the request pipeline, e.g. through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HttpModule</a:t>
            </a:r>
            <a:r>
              <a:rPr lang="en-US" dirty="0"/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HttpHandler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Mode for IIS Application Pools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2" y="1924653"/>
            <a:ext cx="4019550" cy="363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2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Applications </a:t>
            </a:r>
            <a:r>
              <a:rPr lang="en-US" dirty="0"/>
              <a:t>in IIS are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Physical directory with files (application code)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Belong to existing Web site and run in existing application pool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Have alias (virtual directory), e.g. </a:t>
            </a:r>
            <a:r>
              <a:rPr lang="en-US" dirty="0">
                <a:hlinkClick r:id="rId2"/>
              </a:rPr>
              <a:t>http://localhost/alias/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in IIS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3909002"/>
            <a:ext cx="6477000" cy="255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4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Application in IIS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905" y="1066800"/>
            <a:ext cx="8365307" cy="5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31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Application in IIS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41" y="1219200"/>
            <a:ext cx="692875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5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Creating an Application in IIS (3)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430352" y="1345030"/>
            <a:ext cx="9388460" cy="4979570"/>
            <a:chOff x="295275" y="950496"/>
            <a:chExt cx="8620125" cy="45624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275" y="950496"/>
              <a:ext cx="8620125" cy="45624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343527"/>
              <a:ext cx="4162425" cy="18192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 rot="5400000" flipH="1" flipV="1">
              <a:off x="3368467" y="2618499"/>
              <a:ext cx="1568867" cy="838200"/>
            </a:xfrm>
            <a:prstGeom prst="bentConnector2">
              <a:avLst/>
            </a:prstGeom>
            <a:ln w="41275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60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0850" indent="-450850">
              <a:lnSpc>
                <a:spcPct val="110000"/>
              </a:lnSpc>
              <a:buFontTx/>
              <a:buAutoNum type="arabicPeriod"/>
              <a:tabLst/>
            </a:pPr>
            <a:r>
              <a:rPr lang="en-US" sz="3200" dirty="0"/>
              <a:t>IIS Intro &amp; History</a:t>
            </a:r>
          </a:p>
          <a:p>
            <a:pPr marL="450850" indent="-450850">
              <a:lnSpc>
                <a:spcPct val="110000"/>
              </a:lnSpc>
              <a:buFontTx/>
              <a:buAutoNum type="arabicPeriod"/>
              <a:tabLst/>
            </a:pPr>
            <a:r>
              <a:rPr lang="en-US" sz="3200" dirty="0"/>
              <a:t>Installing IIS / IIS Express</a:t>
            </a:r>
          </a:p>
          <a:p>
            <a:pPr marL="450850" indent="-450850">
              <a:lnSpc>
                <a:spcPct val="110000"/>
              </a:lnSpc>
              <a:buFontTx/>
              <a:buAutoNum type="arabicPeriod"/>
              <a:tabLst/>
            </a:pPr>
            <a:r>
              <a:rPr lang="en-US" sz="3200" dirty="0"/>
              <a:t>Deploying ASP.NET Apps in IIS</a:t>
            </a:r>
          </a:p>
          <a:p>
            <a:pPr marL="625475" lvl="1" indent="-277813">
              <a:lnSpc>
                <a:spcPct val="110000"/>
              </a:lnSpc>
            </a:pPr>
            <a:r>
              <a:rPr lang="en-US" dirty="0"/>
              <a:t>Sites, Application Pools, Applications</a:t>
            </a:r>
          </a:p>
          <a:p>
            <a:pPr marL="625475" lvl="1" indent="-277813">
              <a:lnSpc>
                <a:spcPct val="110000"/>
              </a:lnSpc>
            </a:pPr>
            <a:r>
              <a:rPr lang="en-US" dirty="0"/>
              <a:t>Deploying Simple ASP.NET Application</a:t>
            </a:r>
          </a:p>
          <a:p>
            <a:pPr marL="625475" lvl="1" indent="-277813">
              <a:lnSpc>
                <a:spcPct val="110000"/>
              </a:lnSpc>
            </a:pPr>
            <a:r>
              <a:rPr lang="en-US" dirty="0"/>
              <a:t>Web Publishing from Visual Studio</a:t>
            </a:r>
          </a:p>
          <a:p>
            <a:pPr marL="625475" lvl="1" indent="-277813">
              <a:lnSpc>
                <a:spcPct val="110000"/>
              </a:lnSpc>
            </a:pPr>
            <a:r>
              <a:rPr lang="en-US" dirty="0"/>
              <a:t>Deploying Data-Driven Application</a:t>
            </a:r>
          </a:p>
          <a:p>
            <a:pPr marL="625475" lvl="1" indent="-277813">
              <a:lnSpc>
                <a:spcPct val="110000"/>
              </a:lnSpc>
            </a:pPr>
            <a:r>
              <a:rPr lang="en-US" dirty="0"/>
              <a:t>Configuring a Domain + SSL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2" y="594594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304212" y="3124200"/>
            <a:ext cx="3094202" cy="3206152"/>
            <a:chOff x="5895810" y="3251200"/>
            <a:chExt cx="3094202" cy="320615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9624" y="4524797"/>
              <a:ext cx="3090388" cy="193255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88503" y="4879022"/>
              <a:ext cx="1499746" cy="682811"/>
            </a:xfrm>
            <a:prstGeom prst="rect">
              <a:avLst/>
            </a:prstGeom>
          </p:spPr>
        </p:pic>
        <p:pic>
          <p:nvPicPr>
            <p:cNvPr id="15" name="Picture 6" descr="http://files.softicons.com/download/toolbar-icons/vista-arrow-icons-by-icons-land/png/256x256/Right3Gree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888842" y="4127534"/>
              <a:ext cx="1066404" cy="99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http://www.seekdotnet.com/blog/wp-content/uploads/2011/09/logo-asp.net-mvc-285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810" y="3251200"/>
              <a:ext cx="3059732" cy="923288"/>
            </a:xfrm>
            <a:prstGeom prst="roundRect">
              <a:avLst>
                <a:gd name="adj" fmla="val 3267"/>
              </a:avLst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3170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Files to copy to the IIS application directory:</a:t>
            </a:r>
          </a:p>
          <a:p>
            <a:pPr lvl="1"/>
            <a:r>
              <a:rPr lang="en-US" dirty="0"/>
              <a:t>Views, pages, controls: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*.cshtml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*.aspx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*.Master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*.ascx</a:t>
            </a:r>
          </a:p>
          <a:p>
            <a:pPr lvl="1"/>
            <a:r>
              <a:rPr lang="en-US" dirty="0"/>
              <a:t>Resources: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*.jpg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*.png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*.gif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*.css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*.js</a:t>
            </a:r>
            <a:r>
              <a:rPr lang="en-US" dirty="0"/>
              <a:t>, fonts, …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Compiled C# files: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bin\*.dll</a:t>
            </a:r>
          </a:p>
          <a:p>
            <a:pPr lvl="1"/>
            <a:r>
              <a:rPr lang="en-US" dirty="0"/>
              <a:t>Config files: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Web.config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Global.asax</a:t>
            </a:r>
          </a:p>
          <a:p>
            <a:pPr>
              <a:spcBef>
                <a:spcPts val="1200"/>
              </a:spcBef>
            </a:pPr>
            <a:r>
              <a:rPr lang="en-US" dirty="0"/>
              <a:t>Don't deploy these files:</a:t>
            </a:r>
          </a:p>
          <a:p>
            <a:pPr lvl="1"/>
            <a:r>
              <a:rPr lang="en-US" dirty="0"/>
              <a:t>Source code: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*.cs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*.csproj</a:t>
            </a:r>
            <a:r>
              <a:rPr lang="en-US" dirty="0"/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*.sln</a:t>
            </a:r>
          </a:p>
          <a:p>
            <a:pPr lvl="1"/>
            <a:r>
              <a:rPr lang="en-US" dirty="0"/>
              <a:t>Databases: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*.mdf</a:t>
            </a:r>
            <a:r>
              <a:rPr lang="en-US" dirty="0"/>
              <a:t> /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*.ldf</a:t>
            </a:r>
            <a:r>
              <a:rPr lang="en-US" dirty="0"/>
              <a:t> (deploy separately in SQL Server)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Files to Deploy in the Production IIS?</a:t>
            </a:r>
          </a:p>
        </p:txBody>
      </p:sp>
    </p:spTree>
    <p:extLst>
      <p:ext uri="{BB962C8B-B14F-4D97-AF65-F5344CB8AC3E}">
        <p14:creationId xmlns:p14="http://schemas.microsoft.com/office/powerpoint/2010/main" val="980425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84412" y="4198641"/>
            <a:ext cx="7620000" cy="1568497"/>
          </a:xfrm>
        </p:spPr>
        <p:txBody>
          <a:bodyPr/>
          <a:lstStyle/>
          <a:p>
            <a:r>
              <a:rPr lang="en-US" dirty="0"/>
              <a:t>Hosting Simple ASP.NET Application in IIS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84412" y="5831680"/>
            <a:ext cx="76200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98849" y="990600"/>
            <a:ext cx="5343526" cy="2640428"/>
            <a:chOff x="295275" y="950496"/>
            <a:chExt cx="8620125" cy="45624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5275" y="950496"/>
              <a:ext cx="8620125" cy="45624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0" y="1343527"/>
              <a:ext cx="4162425" cy="181927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2" name="Straight Arrow Connector 7"/>
            <p:cNvCxnSpPr>
              <a:endCxn id="10" idx="1"/>
            </p:cNvCxnSpPr>
            <p:nvPr/>
          </p:nvCxnSpPr>
          <p:spPr>
            <a:xfrm rot="5400000" flipH="1" flipV="1">
              <a:off x="3368467" y="2618499"/>
              <a:ext cx="1568867" cy="838200"/>
            </a:xfrm>
            <a:prstGeom prst="bentConnector2">
              <a:avLst/>
            </a:prstGeom>
            <a:ln w="41275"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50" name="Picture 2" descr="http://www.cranberrynet.com/Press/images/HRES/JPG/FreshDeploy_Icon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58" t="-8696" r="-5458" b="-8696"/>
          <a:stretch/>
        </p:blipFill>
        <p:spPr bwMode="auto">
          <a:xfrm>
            <a:off x="2284413" y="2564229"/>
            <a:ext cx="2242957" cy="134400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612" y="2560919"/>
            <a:ext cx="2425168" cy="134731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34917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36612" y="4632303"/>
            <a:ext cx="10515600" cy="820600"/>
          </a:xfrm>
        </p:spPr>
        <p:txBody>
          <a:bodyPr/>
          <a:lstStyle/>
          <a:p>
            <a:r>
              <a:rPr lang="en-US" dirty="0"/>
              <a:t>Web Publishing from Visual Studio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36612" y="5529366"/>
            <a:ext cx="10515600" cy="719034"/>
          </a:xfrm>
        </p:spPr>
        <p:txBody>
          <a:bodyPr/>
          <a:lstStyle/>
          <a:p>
            <a:r>
              <a:rPr lang="en-US" dirty="0"/>
              <a:t>Publish Web App from VS to IIS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796" y="1510748"/>
            <a:ext cx="3352800" cy="2631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244" y="2152385"/>
            <a:ext cx="2425168" cy="134731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>
            <a:off x="3965094" y="2827262"/>
            <a:ext cx="374606" cy="215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792416" y="2827262"/>
            <a:ext cx="374606" cy="215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46" y="2112748"/>
            <a:ext cx="2517866" cy="1426588"/>
          </a:xfrm>
          <a:prstGeom prst="roundRect">
            <a:avLst>
              <a:gd name="adj" fmla="val 2733"/>
            </a:avLst>
          </a:prstGeom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5375370" y="1135095"/>
            <a:ext cx="1968119" cy="821906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3624955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522999" cy="5570355"/>
          </a:xfrm>
        </p:spPr>
        <p:txBody>
          <a:bodyPr/>
          <a:lstStyle/>
          <a:p>
            <a:r>
              <a:rPr lang="en-US" dirty="0"/>
              <a:t>Visual Studio provides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Publishing Wizard</a:t>
            </a:r>
          </a:p>
          <a:p>
            <a:pPr lvl="1"/>
            <a:r>
              <a:rPr lang="en-US" dirty="0"/>
              <a:t>Used to deploy ASP.NET Web apps to remote IIS</a:t>
            </a:r>
          </a:p>
          <a:p>
            <a:pPr lvl="1"/>
            <a:r>
              <a:rPr lang="en-US" dirty="0"/>
              <a:t>Supports local deploy (in the file system), Web deploy, deploy package, FTP </a:t>
            </a:r>
          </a:p>
          <a:p>
            <a:pPr lvl="1"/>
            <a:r>
              <a:rPr lang="en-US" dirty="0"/>
              <a:t>Uses pre-configured publish profiles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682" y="1600200"/>
            <a:ext cx="5708930" cy="44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Web project and choose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[Publish…]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2209800"/>
            <a:ext cx="10287000" cy="29674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 (2)</a:t>
            </a:r>
          </a:p>
        </p:txBody>
      </p:sp>
    </p:spTree>
    <p:extLst>
      <p:ext uri="{BB962C8B-B14F-4D97-AF65-F5344CB8AC3E}">
        <p14:creationId xmlns:p14="http://schemas.microsoft.com/office/powerpoint/2010/main" val="2912311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Create a New Custom Profile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45" y="1905000"/>
            <a:ext cx="6858957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3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0413" y="1066800"/>
            <a:ext cx="5827799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Deploy</a:t>
            </a:r>
            <a:r>
              <a:rPr lang="en-US" sz="3200" dirty="0"/>
              <a:t>: deploy to IIS</a:t>
            </a:r>
          </a:p>
          <a:p>
            <a:pPr lvl="1"/>
            <a:r>
              <a:rPr lang="en-US" sz="3000" dirty="0"/>
              <a:t>Remote deploy requires IIS Web Management Service (</a:t>
            </a:r>
            <a:r>
              <a:rPr lang="en-US" sz="3000" noProof="1"/>
              <a:t>WMSvc</a:t>
            </a:r>
            <a:r>
              <a:rPr lang="en-US" sz="3000" dirty="0"/>
              <a:t>)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Web Deploy Package</a:t>
            </a:r>
            <a:r>
              <a:rPr lang="en-US" sz="3200" dirty="0"/>
              <a:t>:</a:t>
            </a:r>
          </a:p>
          <a:p>
            <a:pPr lvl="1"/>
            <a:r>
              <a:rPr lang="en-US" sz="3000" dirty="0"/>
              <a:t>Create a ZIP package for later deployment to IIS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FTP</a:t>
            </a:r>
            <a:r>
              <a:rPr lang="en-US" sz="3200" dirty="0"/>
              <a:t>: deploy with FTP upload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File System</a:t>
            </a:r>
            <a:r>
              <a:rPr lang="en-US" sz="3200" dirty="0"/>
              <a:t>: </a:t>
            </a:r>
            <a:r>
              <a:rPr lang="en-US" sz="3000" dirty="0"/>
              <a:t>deploy to a local folder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 (4)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212" y="2895600"/>
            <a:ext cx="5487166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6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095375"/>
            <a:ext cx="68580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04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Publishing in Visual Studio (6)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1094624"/>
            <a:ext cx="6858957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33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1313000"/>
            <a:ext cx="7924800" cy="820600"/>
          </a:xfrm>
        </p:spPr>
        <p:txBody>
          <a:bodyPr/>
          <a:lstStyle/>
          <a:p>
            <a:r>
              <a:rPr lang="en-US" dirty="0"/>
              <a:t>Web Publishing from VS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2209800"/>
            <a:ext cx="7924800" cy="719034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5796" y="3617384"/>
            <a:ext cx="3352800" cy="26310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244" y="4259021"/>
            <a:ext cx="2425168" cy="134731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Straight Arrow Connector 17"/>
          <p:cNvCxnSpPr/>
          <p:nvPr/>
        </p:nvCxnSpPr>
        <p:spPr>
          <a:xfrm>
            <a:off x="3965094" y="4933898"/>
            <a:ext cx="374606" cy="215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792416" y="4933898"/>
            <a:ext cx="374606" cy="215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446" y="4219384"/>
            <a:ext cx="2517866" cy="1426588"/>
          </a:xfrm>
          <a:prstGeom prst="roundRect">
            <a:avLst>
              <a:gd name="adj" fmla="val 2733"/>
            </a:avLst>
          </a:prstGeom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08" t="-12667" r="4015" b="-12627"/>
          <a:stretch/>
        </p:blipFill>
        <p:spPr bwMode="auto">
          <a:xfrm rot="21177485">
            <a:off x="5375370" y="3241731"/>
            <a:ext cx="1968119" cy="821906"/>
          </a:xfrm>
          <a:prstGeom prst="roundRect">
            <a:avLst>
              <a:gd name="adj" fmla="val 10506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powder">
            <a:bevelT w="152400" h="25400" prst="softRound"/>
          </a:sp3d>
        </p:spPr>
      </p:pic>
    </p:spTree>
    <p:extLst>
      <p:ext uri="{BB962C8B-B14F-4D97-AF65-F5344CB8AC3E}">
        <p14:creationId xmlns:p14="http://schemas.microsoft.com/office/powerpoint/2010/main" val="422798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2" y="4513703"/>
            <a:ext cx="10363200" cy="17346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Internet Information Services</a:t>
            </a:r>
            <a:br>
              <a:rPr lang="en-US" dirty="0"/>
            </a:br>
            <a:r>
              <a:rPr lang="en-US" dirty="0"/>
              <a:t>(IIS 6.0 / 7.0 / 7.5 / 8.0 / 8.5)</a:t>
            </a:r>
            <a:endParaRPr lang="bg-BG" dirty="0"/>
          </a:p>
        </p:txBody>
      </p:sp>
      <p:pic>
        <p:nvPicPr>
          <p:cNvPr id="2050" name="Picture 2" descr="http://microsoftfeed.com/wp-content/uploads/2011/01/Web-Farm-Framework-2.0-for-IIS-7-Releas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6436" y="1457225"/>
            <a:ext cx="8232776" cy="24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ww.arvixe.com/images/landing_pages/iis8_hos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0212" y="1141222"/>
            <a:ext cx="3279776" cy="3049778"/>
          </a:xfrm>
          <a:prstGeom prst="roundRect">
            <a:avLst>
              <a:gd name="adj" fmla="val 2122"/>
            </a:avLst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945201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Studio can directly deploy a Web application to IIS</a:t>
            </a:r>
          </a:p>
          <a:p>
            <a:pPr lvl="1"/>
            <a:r>
              <a:rPr lang="en-US" dirty="0"/>
              <a:t>Use the Web Publish Wizard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Web Deploy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Remote IIS deploy </a:t>
            </a:r>
            <a:r>
              <a:rPr lang="en-US" dirty="0"/>
              <a:t>requires</a:t>
            </a:r>
          </a:p>
          <a:p>
            <a:pPr lvl="2"/>
            <a:r>
              <a:rPr lang="en-US" dirty="0"/>
              <a:t>IIS Web Management Service (</a:t>
            </a:r>
            <a:r>
              <a:rPr lang="en-US" noProof="1"/>
              <a:t>WMSvc</a:t>
            </a:r>
            <a:r>
              <a:rPr lang="en-US" dirty="0"/>
              <a:t>) running at the remote host</a:t>
            </a:r>
          </a:p>
          <a:p>
            <a:pPr lvl="2"/>
            <a:r>
              <a:rPr lang="en-US" dirty="0"/>
              <a:t>Proper firewall configuration: open TCP port 8172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Local IIS deploy </a:t>
            </a:r>
            <a:r>
              <a:rPr lang="en-US" dirty="0"/>
              <a:t>requires Visual Studio running as Administrator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Deploy from IIS to Visual Studio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062" y="5172452"/>
            <a:ext cx="4476750" cy="1352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98" y="5525349"/>
            <a:ext cx="2444564" cy="65760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818062" y="5854148"/>
            <a:ext cx="553691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350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7284" y="5062976"/>
            <a:ext cx="10873528" cy="820600"/>
          </a:xfrm>
        </p:spPr>
        <p:txBody>
          <a:bodyPr/>
          <a:lstStyle/>
          <a:p>
            <a:r>
              <a:rPr lang="en-US" dirty="0"/>
              <a:t>Web Deploy from Visual Studio to IIS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07284" y="5864944"/>
            <a:ext cx="10873528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484" y="609600"/>
            <a:ext cx="5387128" cy="422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0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4123165"/>
            <a:ext cx="9448800" cy="1568497"/>
          </a:xfrm>
        </p:spPr>
        <p:txBody>
          <a:bodyPr/>
          <a:lstStyle/>
          <a:p>
            <a:r>
              <a:rPr lang="en-US" dirty="0"/>
              <a:t>Deploying Data-Driven Applications in IIS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0012" y="5756204"/>
            <a:ext cx="9448800" cy="719034"/>
          </a:xfrm>
        </p:spPr>
        <p:txBody>
          <a:bodyPr/>
          <a:lstStyle/>
          <a:p>
            <a:r>
              <a:rPr lang="en-US" dirty="0"/>
              <a:t>Configuring IIS to Access SQL Server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49" y="990600"/>
            <a:ext cx="5343526" cy="2640428"/>
          </a:xfrm>
          <a:prstGeom prst="rect">
            <a:avLst/>
          </a:prstGeom>
        </p:spPr>
      </p:pic>
      <p:pic>
        <p:nvPicPr>
          <p:cNvPr id="2050" name="Picture 2" descr="http://www.cranberrynet.com/Press/images/HRES/JPG/FreshDeploy_Ic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58" t="-8696" r="-5458" b="-8696"/>
          <a:stretch/>
        </p:blipFill>
        <p:spPr bwMode="auto">
          <a:xfrm>
            <a:off x="2284413" y="2564229"/>
            <a:ext cx="2242957" cy="134400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612" y="2560919"/>
            <a:ext cx="2425168" cy="134731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https://database.bio/images/databa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4" y="1372324"/>
            <a:ext cx="2033588" cy="20335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81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Typically in IIS your application runs under the user</a:t>
            </a:r>
            <a:br>
              <a:rPr lang="en-US" dirty="0"/>
            </a:br>
            <a:r>
              <a:rPr lang="en-US" dirty="0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APPPOOL\DefaultAppPool</a:t>
            </a:r>
            <a:r>
              <a:rPr lang="en-US" dirty="0"/>
              <a:t>" (or you app pool's user)</a:t>
            </a:r>
          </a:p>
          <a:p>
            <a:pPr lvl="1"/>
            <a:r>
              <a:rPr lang="en-US" noProof="1"/>
              <a:t>This user cannot login in SQL Server (can't establish connection)</a:t>
            </a:r>
          </a:p>
          <a:p>
            <a:pPr lvl="1"/>
            <a:r>
              <a:rPr lang="en-US" noProof="1"/>
              <a:t>This user has no permissions for your database in SQL Server</a:t>
            </a:r>
          </a:p>
          <a:p>
            <a:r>
              <a:rPr lang="en-US" noProof="1"/>
              <a:t>To access the SQL Server DB from IIS: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noProof="1"/>
              <a:t>Configure the database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connection string </a:t>
            </a:r>
            <a:r>
              <a:rPr lang="en-US" noProof="1"/>
              <a:t>in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Web.config</a:t>
            </a:r>
            <a:endParaRPr lang="en-US" noProof="1"/>
          </a:p>
          <a:p>
            <a:pPr marL="892237" lvl="1" indent="-514350">
              <a:buFont typeface="+mj-lt"/>
              <a:buAutoNum type="arabicPeriod"/>
            </a:pPr>
            <a:r>
              <a:rPr lang="en-US" noProof="1"/>
              <a:t>Create a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SQL Server login</a:t>
            </a:r>
            <a:r>
              <a:rPr lang="en-US" noProof="1"/>
              <a:t>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IIS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APPPOOL\DefaultAppPool</a:t>
            </a:r>
            <a:r>
              <a:rPr lang="en-US" noProof="1"/>
              <a:t>"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noProof="1"/>
              <a:t>Assign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db_owner</a:t>
            </a:r>
            <a:r>
              <a:rPr lang="en-US" noProof="1"/>
              <a:t>" database role 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 login </a:t>
            </a:r>
            <a:r>
              <a:rPr lang="en-US" noProof="1"/>
              <a:t>for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your DB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IIS to Access SQL Server</a:t>
            </a:r>
          </a:p>
        </p:txBody>
      </p:sp>
    </p:spTree>
    <p:extLst>
      <p:ext uri="{BB962C8B-B14F-4D97-AF65-F5344CB8AC3E}">
        <p14:creationId xmlns:p14="http://schemas.microsoft.com/office/powerpoint/2010/main" val="2872310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4" y="1151121"/>
            <a:ext cx="4995736" cy="5570355"/>
          </a:xfrm>
        </p:spPr>
        <p:txBody>
          <a:bodyPr>
            <a:normAutofit/>
          </a:bodyPr>
          <a:lstStyle/>
          <a:p>
            <a:r>
              <a:rPr lang="en-US" sz="3200" dirty="0"/>
              <a:t>Create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new database </a:t>
            </a:r>
            <a:r>
              <a:rPr lang="en-US" sz="3200" dirty="0"/>
              <a:t>for your Web application in SQL Server, e.g. "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r>
              <a:rPr lang="en-US" sz="3200" dirty="0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Create a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08" y="3056455"/>
            <a:ext cx="2997393" cy="3290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469408"/>
            <a:ext cx="6258798" cy="487748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404364" y="4694829"/>
            <a:ext cx="691937" cy="2275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8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513599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new login</a:t>
            </a:r>
            <a:r>
              <a:rPr lang="en-US" dirty="0"/>
              <a:t> for the </a:t>
            </a:r>
            <a:r>
              <a:rPr lang="en-US" noProof="1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IIS APPPOOL\DefaultAppPool</a:t>
            </a:r>
            <a:r>
              <a:rPr lang="en-US" noProof="1"/>
              <a:t>" Windows user in SQL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Create IIS Login in SQL Server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13" y="3104637"/>
            <a:ext cx="2873518" cy="3287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220" y="2209800"/>
            <a:ext cx="5450790" cy="418280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415617" y="4734973"/>
            <a:ext cx="553691" cy="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headEnd type="none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441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056399" cy="5570355"/>
          </a:xfrm>
        </p:spPr>
        <p:txBody>
          <a:bodyPr/>
          <a:lstStyle/>
          <a:p>
            <a:r>
              <a:rPr lang="en-US" dirty="0"/>
              <a:t>Assign permissions for the new SQL Server login </a:t>
            </a:r>
            <a:r>
              <a:rPr lang="en-US" noProof="1"/>
              <a:t>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IIS APPPOOL\DefaultAppPool</a:t>
            </a:r>
            <a:r>
              <a:rPr lang="en-US" noProof="1"/>
              <a:t>" to access your Web app DB</a:t>
            </a:r>
          </a:p>
          <a:p>
            <a:pPr lvl="1"/>
            <a:r>
              <a:rPr lang="en-US" noProof="1"/>
              <a:t>Select your Web application's database, e.g.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r>
              <a:rPr lang="en-US" noProof="1"/>
              <a:t>"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noProof="1"/>
              <a:t>Assign role "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db_owner</a:t>
            </a:r>
            <a:r>
              <a:rPr lang="en-US" noProof="1"/>
              <a:t>"</a:t>
            </a:r>
            <a:br>
              <a:rPr lang="en-US" noProof="1"/>
            </a:br>
            <a:r>
              <a:rPr lang="en-US" noProof="1"/>
              <a:t>(full access)</a:t>
            </a:r>
          </a:p>
          <a:p>
            <a:r>
              <a:rPr lang="en-US" noProof="1"/>
              <a:t>That's all, enjoy!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Assign Permissions to Access the 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153" y="1600200"/>
            <a:ext cx="5368659" cy="461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89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r>
              <a:rPr lang="en-US" sz="3200" dirty="0"/>
              <a:t>A Windows user 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IIS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APPPOOL\DefaultAppPool</a:t>
            </a:r>
            <a:r>
              <a:rPr lang="en-US" sz="3200" dirty="0"/>
              <a:t>" was created in the 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Events</a:t>
            </a:r>
            <a:r>
              <a:rPr lang="en-US" sz="3200" dirty="0"/>
              <a:t>" database with "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db_owner</a:t>
            </a:r>
            <a:r>
              <a:rPr lang="en-US" sz="3200" dirty="0"/>
              <a:t>" role: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the SQL Server?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916" y="2285426"/>
            <a:ext cx="7136018" cy="41153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2295662"/>
            <a:ext cx="3050504" cy="41051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609" y="2751562"/>
            <a:ext cx="3858003" cy="30396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517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370012" y="4123165"/>
            <a:ext cx="9448800" cy="1568497"/>
          </a:xfrm>
        </p:spPr>
        <p:txBody>
          <a:bodyPr/>
          <a:lstStyle/>
          <a:p>
            <a:r>
              <a:rPr lang="en-US" dirty="0"/>
              <a:t>Deploying Data-Driven Applications in IIS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0012" y="5756204"/>
            <a:ext cx="9448800" cy="719034"/>
          </a:xfrm>
        </p:spPr>
        <p:txBody>
          <a:bodyPr/>
          <a:lstStyle/>
          <a:p>
            <a:r>
              <a:rPr lang="en-US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49" y="990600"/>
            <a:ext cx="5343526" cy="2640428"/>
          </a:xfrm>
          <a:prstGeom prst="rect">
            <a:avLst/>
          </a:prstGeom>
        </p:spPr>
      </p:pic>
      <p:pic>
        <p:nvPicPr>
          <p:cNvPr id="2050" name="Picture 2" descr="http://www.cranberrynet.com/Press/images/HRES/JPG/FreshDeploy_Icon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58" t="-8696" r="-5458" b="-8696"/>
          <a:stretch/>
        </p:blipFill>
        <p:spPr bwMode="auto">
          <a:xfrm>
            <a:off x="2284413" y="2564229"/>
            <a:ext cx="2242957" cy="134400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612" y="2560919"/>
            <a:ext cx="2425168" cy="1347315"/>
          </a:xfrm>
          <a:prstGeom prst="roundRect">
            <a:avLst>
              <a:gd name="adj" fmla="val 2632"/>
            </a:avLst>
          </a:prstGeom>
          <a:solidFill>
            <a:srgbClr val="FFFFFF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https://database.bio/images/databas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4" y="1372324"/>
            <a:ext cx="2033588" cy="20335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288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83484" y="5410200"/>
            <a:ext cx="10568728" cy="820600"/>
          </a:xfrm>
        </p:spPr>
        <p:txBody>
          <a:bodyPr/>
          <a:lstStyle/>
          <a:p>
            <a:r>
              <a:rPr lang="en-US" dirty="0"/>
              <a:t>Configuring Domains + SSL in IIS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623846"/>
            <a:ext cx="4802410" cy="3199900"/>
          </a:xfrm>
          <a:prstGeom prst="roundRect">
            <a:avLst>
              <a:gd name="adj" fmla="val 1739"/>
            </a:avLst>
          </a:prstGeom>
        </p:spPr>
      </p:pic>
      <p:pic>
        <p:nvPicPr>
          <p:cNvPr id="2052" name="Picture 4" descr="http://www.entrepreneurweb.com/sites/entrepreneurweb.com/files/SSL_Certificates_Powered_by_GeoTrust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77" y="1623846"/>
            <a:ext cx="4876035" cy="3199899"/>
          </a:xfrm>
          <a:prstGeom prst="roundRect">
            <a:avLst>
              <a:gd name="adj" fmla="val 1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424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314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Internet Information Services</a:t>
            </a:r>
            <a:r>
              <a:rPr lang="en-US" dirty="0"/>
              <a:t> (IIS) is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server </a:t>
            </a:r>
            <a:r>
              <a:rPr lang="en-US" dirty="0"/>
              <a:t>(HTTP server)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Microsoft's Web server, part of Windows Server</a:t>
            </a:r>
            <a:endParaRPr lang="bg-BG" dirty="0"/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Serves static and dynamic content (through the ISAPI interface)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IIS hosts and runs ASP.NET Web applications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dirty="0"/>
              <a:t>IIS processes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World Wide Web Publishing Service </a:t>
            </a:r>
            <a:r>
              <a:rPr lang="en-US" dirty="0"/>
              <a:t>(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iissvcs</a:t>
            </a:r>
            <a:r>
              <a:rPr lang="en-US" dirty="0"/>
              <a:t>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svchost.exe</a:t>
            </a:r>
            <a:r>
              <a:rPr lang="en-US" dirty="0"/>
              <a:t>) holds the IIS core runtime</a:t>
            </a:r>
          </a:p>
          <a:p>
            <a:pPr lvl="1">
              <a:lnSpc>
                <a:spcPct val="100000"/>
              </a:lnSpc>
              <a:spcBef>
                <a:spcPts val="400"/>
              </a:spcBef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IIS Worker Process </a:t>
            </a:r>
            <a:r>
              <a:rPr lang="en-US" dirty="0"/>
              <a:t>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w3wp.exe</a:t>
            </a:r>
            <a:r>
              <a:rPr lang="en-US" dirty="0"/>
              <a:t>) hosts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application pools </a:t>
            </a:r>
            <a:r>
              <a:rPr lang="en-US" dirty="0"/>
              <a:t>which host the ASP.NET runtime and the ASP.NET apps</a:t>
            </a:r>
          </a:p>
        </p:txBody>
      </p:sp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Information Services (IIS)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071034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 the server IP address for your domain name in the DNS</a:t>
            </a:r>
          </a:p>
          <a:p>
            <a:pPr lvl="1"/>
            <a:r>
              <a:rPr lang="en-US" dirty="0"/>
              <a:t>From the admin panel of your domain hosting provider</a:t>
            </a:r>
          </a:p>
          <a:p>
            <a:pPr lvl="1"/>
            <a:r>
              <a:rPr lang="en-US" dirty="0"/>
              <a:t>E.g. assign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softuni.bg</a:t>
            </a:r>
            <a:r>
              <a:rPr lang="en-US" dirty="0"/>
              <a:t> ==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217.174.159.195</a:t>
            </a:r>
            <a:endParaRPr lang="en-US" dirty="0"/>
          </a:p>
          <a:p>
            <a:r>
              <a:rPr lang="en-US" dirty="0"/>
              <a:t>Assign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host name</a:t>
            </a:r>
            <a:r>
              <a:rPr lang="en-US" dirty="0"/>
              <a:t> in the Web site binding in IIS:</a:t>
            </a:r>
          </a:p>
          <a:p>
            <a:pPr lvl="1"/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Configuring a Domain in IIS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06" y="4055221"/>
            <a:ext cx="5996002" cy="234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276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configure SSL in IIS, you need to have a server SSL certificate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SSL in IIS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211" y="2124075"/>
            <a:ext cx="6929378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38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08" y="1295400"/>
            <a:ext cx="7163800" cy="45726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New SSL Certificate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205" y="1676719"/>
            <a:ext cx="716380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33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New SSL Certificate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371600"/>
            <a:ext cx="6543675" cy="4962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1752600"/>
            <a:ext cx="5712447" cy="22130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201" y="3124200"/>
            <a:ext cx="3915411" cy="28805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3445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 the CSR to issue the certificate</a:t>
            </a:r>
          </a:p>
          <a:p>
            <a:pPr lvl="1"/>
            <a:r>
              <a:rPr lang="en-US" dirty="0"/>
              <a:t>Different SSL providers have different domain validation process</a:t>
            </a:r>
          </a:p>
          <a:p>
            <a:pPr lvl="1"/>
            <a:r>
              <a:rPr lang="en-US" noProof="1"/>
              <a:t>Comodo</a:t>
            </a:r>
            <a:r>
              <a:rPr lang="en-US" dirty="0"/>
              <a:t> Instant SSL provide 90-days free SSL certificates: </a:t>
            </a:r>
            <a:r>
              <a:rPr lang="en-US" dirty="0">
                <a:hlinkClick r:id="rId2"/>
              </a:rPr>
              <a:t>https://www.instantssl.com/free-ssl-certificate.html</a:t>
            </a:r>
            <a:endParaRPr lang="en-US" dirty="0"/>
          </a:p>
          <a:p>
            <a:pPr lvl="1"/>
            <a:r>
              <a:rPr lang="en-US" dirty="0"/>
              <a:t>Once the domain ownership is verified, provider will issue the certificate (typically X.509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.crt</a:t>
            </a:r>
            <a:r>
              <a:rPr lang="en-US" dirty="0"/>
              <a:t> file)</a:t>
            </a:r>
          </a:p>
          <a:p>
            <a:r>
              <a:rPr lang="en-US" dirty="0"/>
              <a:t>You can self-sign the CSR (e.g. by OpenSSL)</a:t>
            </a:r>
          </a:p>
          <a:p>
            <a:pPr lvl="1"/>
            <a:r>
              <a:rPr lang="en-US" dirty="0"/>
              <a:t>The certificate will be invalid, but can be used for testing purposes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Requesting New SSL Certificate (2)</a:t>
            </a:r>
          </a:p>
        </p:txBody>
      </p:sp>
    </p:spTree>
    <p:extLst>
      <p:ext uri="{BB962C8B-B14F-4D97-AF65-F5344CB8AC3E}">
        <p14:creationId xmlns:p14="http://schemas.microsoft.com/office/powerpoint/2010/main" val="3886958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CSR can be signed by yourself, using OpenSSL: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Self-Signing a CSR with OpenSSL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531812" y="2057400"/>
            <a:ext cx="11049000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/>
              <a:t># Generate a private key for the signing process</a:t>
            </a:r>
          </a:p>
          <a:p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openssl genrsa -passout pass:foobar -out server.key 1024</a:t>
            </a:r>
          </a:p>
          <a:p>
            <a:endParaRPr lang="en-US" sz="2400" noProof="1"/>
          </a:p>
          <a:p>
            <a:r>
              <a:rPr lang="en-US" sz="2400" noProof="1"/>
              <a:t># Sign the CSR with the private key to obtain the .CER file</a:t>
            </a:r>
          </a:p>
          <a:p>
            <a:r>
              <a:rPr lang="en-US" sz="2400" noProof="1">
                <a:solidFill>
                  <a:schemeClr val="tx2">
                    <a:lumMod val="75000"/>
                  </a:schemeClr>
                </a:solidFill>
                <a:effectLst/>
              </a:rPr>
              <a:t>openssl x509 -req -days 3650 -in local.devbg.org.csr -signkey server.key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-passin pass:foobar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  <a:effectLst/>
              </a:rPr>
              <a:t>-out local.devbg.org.crt</a:t>
            </a:r>
          </a:p>
          <a:p>
            <a:endParaRPr lang="en-US" sz="2400" noProof="1">
              <a:effectLst/>
            </a:endParaRPr>
          </a:p>
          <a:p>
            <a:r>
              <a:rPr lang="en-US" sz="2400" noProof="1"/>
              <a:t># Export the certificate with private key as PKCS#12 (pfx file)</a:t>
            </a:r>
          </a:p>
          <a:p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openssl pkcs12 -export -in local.devbg.org.crt -inkey server.key -passin pass:foobar -out local.devbg.org.pfx -passout pass:foobar -name "local.devbg.org"</a:t>
            </a:r>
          </a:p>
        </p:txBody>
      </p:sp>
    </p:spTree>
    <p:extLst>
      <p:ext uri="{BB962C8B-B14F-4D97-AF65-F5344CB8AC3E}">
        <p14:creationId xmlns:p14="http://schemas.microsoft.com/office/powerpoint/2010/main" val="1178637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9684" y="4910576"/>
            <a:ext cx="10568728" cy="820600"/>
          </a:xfrm>
        </p:spPr>
        <p:txBody>
          <a:bodyPr/>
          <a:lstStyle/>
          <a:p>
            <a:r>
              <a:rPr lang="en-US" dirty="0"/>
              <a:t>Configuring Domains + SSL in IIS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59684" y="5761448"/>
            <a:ext cx="10568728" cy="688256"/>
          </a:xfrm>
        </p:spPr>
        <p:txBody>
          <a:bodyPr/>
          <a:lstStyle/>
          <a:p>
            <a:r>
              <a:rPr lang="en-US" dirty="0"/>
              <a:t>Live Demo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371600"/>
            <a:ext cx="4802410" cy="3199900"/>
          </a:xfrm>
          <a:prstGeom prst="roundRect">
            <a:avLst>
              <a:gd name="adj" fmla="val 1739"/>
            </a:avLst>
          </a:prstGeom>
        </p:spPr>
      </p:pic>
      <p:pic>
        <p:nvPicPr>
          <p:cNvPr id="2052" name="Picture 4" descr="http://www.entrepreneurweb.com/sites/entrepreneurweb.com/files/SSL_Certificates_Powered_by_GeoTrust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77" y="1371600"/>
            <a:ext cx="4876035" cy="3199899"/>
          </a:xfrm>
          <a:prstGeom prst="roundRect">
            <a:avLst>
              <a:gd name="adj" fmla="val 1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246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IIS</a:t>
            </a:r>
            <a:r>
              <a:rPr lang="en-US" dirty="0"/>
              <a:t> is the Microsoft's Web server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Hosts static Web sites and</a:t>
            </a:r>
            <a:br>
              <a:rPr lang="en-US" dirty="0"/>
            </a:br>
            <a:r>
              <a:rPr lang="en-US" dirty="0"/>
              <a:t>ASP.NET Web applications</a:t>
            </a:r>
          </a:p>
          <a:p>
            <a:pPr>
              <a:lnSpc>
                <a:spcPct val="110000"/>
              </a:lnSpc>
            </a:pPr>
            <a:r>
              <a:rPr lang="en-US" dirty="0"/>
              <a:t>Visual Studio has very powerful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Publishing Wizard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Deploy to directory, local or remote IIS</a:t>
            </a:r>
          </a:p>
          <a:p>
            <a:pPr>
              <a:lnSpc>
                <a:spcPct val="110000"/>
              </a:lnSpc>
            </a:pPr>
            <a:r>
              <a:rPr lang="en-US" dirty="0"/>
              <a:t>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 SQL Server </a:t>
            </a:r>
            <a:r>
              <a:rPr lang="en-US" dirty="0"/>
              <a:t>from IIS, create a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login </a:t>
            </a:r>
            <a:r>
              <a:rPr lang="en-US" dirty="0"/>
              <a:t>and give permissions to your database</a:t>
            </a:r>
          </a:p>
          <a:p>
            <a:pPr>
              <a:lnSpc>
                <a:spcPct val="110000"/>
              </a:lnSpc>
            </a:pPr>
            <a:r>
              <a:rPr lang="en-US" dirty="0"/>
              <a:t>To use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SSL</a:t>
            </a:r>
            <a:r>
              <a:rPr lang="en-US" dirty="0"/>
              <a:t>, you need to request, issue and install a certificate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2" y="1309272"/>
            <a:ext cx="4114800" cy="305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02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5.1 (Windows XP)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10 simultaneous connections, a single Web site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6.0 (Windows Server 2003)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Faster and more secure, supports application pools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7.0 (Windows Vista / Server 2008)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Can restrict machine resources per user / app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7.5 (Windows 7 / Server 2008 R2)</a:t>
            </a:r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Express – limited developer edition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8 (Windows Server 2012)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IIS 8.5 (Windows Server 2012 R2)</a:t>
            </a:r>
            <a:endParaRPr lang="bg-BG" dirty="0"/>
          </a:p>
        </p:txBody>
      </p:sp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IIS: History and Versions</a:t>
            </a:r>
            <a:endParaRPr lang="bg-BG" dirty="0"/>
          </a:p>
        </p:txBody>
      </p:sp>
      <p:pic>
        <p:nvPicPr>
          <p:cNvPr id="6" name="Picture 2" descr="http://www.arvixe.com/images/landing_pages/iis8_host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2911" y="3864194"/>
            <a:ext cx="2727901" cy="2536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3565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208600"/>
            <a:ext cx="7924800" cy="820600"/>
          </a:xfrm>
        </p:spPr>
        <p:txBody>
          <a:bodyPr/>
          <a:lstStyle/>
          <a:p>
            <a:r>
              <a:rPr lang="en-US" dirty="0"/>
              <a:t>Installing IIS / IIS Express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181600"/>
            <a:ext cx="7924800" cy="1365365"/>
          </a:xfrm>
        </p:spPr>
        <p:txBody>
          <a:bodyPr/>
          <a:lstStyle/>
          <a:p>
            <a:r>
              <a:rPr lang="en-US" dirty="0"/>
              <a:t>Turn On / Off Windows Features,</a:t>
            </a:r>
            <a:br>
              <a:rPr lang="en-US" dirty="0"/>
            </a:br>
            <a:r>
              <a:rPr lang="en-US" dirty="0"/>
              <a:t>Web Platform Installer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612" y="990600"/>
            <a:ext cx="3276600" cy="2857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78" y="990600"/>
            <a:ext cx="4580098" cy="28579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305" y="2027632"/>
            <a:ext cx="1410940" cy="783856"/>
          </a:xfrm>
          <a:prstGeom prst="roundRect">
            <a:avLst>
              <a:gd name="adj" fmla="val 2422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760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IIS is part of Windows (Win7, Win8, Windows Server 2008, Windows Server 2012, …)</a:t>
            </a:r>
          </a:p>
          <a:p>
            <a:pPr lvl="1"/>
            <a:r>
              <a:rPr lang="en-US" dirty="0"/>
              <a:t>Installed by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Turn Windows features on or off</a:t>
            </a:r>
            <a:r>
              <a:rPr lang="en-US" dirty="0"/>
              <a:t>"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87" y="3162300"/>
            <a:ext cx="79438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26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970799" cy="5570355"/>
          </a:xfrm>
        </p:spPr>
        <p:txBody>
          <a:bodyPr/>
          <a:lstStyle/>
          <a:p>
            <a:r>
              <a:rPr lang="en-US" dirty="0"/>
              <a:t>IIS features to install:</a:t>
            </a:r>
          </a:p>
          <a:p>
            <a:pPr lvl="1"/>
            <a:r>
              <a:rPr lang="en-US" dirty="0"/>
              <a:t>Internet Information Services</a:t>
            </a:r>
          </a:p>
          <a:p>
            <a:pPr lvl="1"/>
            <a:r>
              <a:rPr lang="en-US" dirty="0"/>
              <a:t>ASP.NET 4.5 + .NET Extensibility 4.5</a:t>
            </a:r>
          </a:p>
          <a:p>
            <a:pPr lvl="1"/>
            <a:r>
              <a:rPr lang="en-US" dirty="0"/>
              <a:t>ISAPI Filters + ISAPI Extensions</a:t>
            </a:r>
          </a:p>
          <a:p>
            <a:pPr lvl="1"/>
            <a:r>
              <a:rPr lang="en-US" noProof="1"/>
              <a:t>WebSocket</a:t>
            </a:r>
            <a:r>
              <a:rPr lang="en-US" dirty="0"/>
              <a:t> Protocol (for </a:t>
            </a:r>
            <a:r>
              <a:rPr lang="en-US" noProof="1"/>
              <a:t>SignalR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IIS Management Console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IIS (2)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775" y="1313751"/>
            <a:ext cx="4029637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6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Platform Installer (Web PI) can install IIS Express</a:t>
            </a:r>
          </a:p>
          <a:p>
            <a:pPr lvl="1"/>
            <a:r>
              <a:rPr lang="en-US" dirty="0"/>
              <a:t>Installs Web servers, applications and tools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IIS Express and the Web Platform Installer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630079"/>
            <a:ext cx="7505700" cy="37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8706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1557</Words>
  <Application>Microsoft Office PowerPoint</Application>
  <PresentationFormat>Custom</PresentationFormat>
  <Paragraphs>217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Consolas</vt:lpstr>
      <vt:lpstr>Wingdings</vt:lpstr>
      <vt:lpstr>Wingdings 2</vt:lpstr>
      <vt:lpstr>SoftUni 16x9</vt:lpstr>
      <vt:lpstr>ASP.NET Deployment in IIS</vt:lpstr>
      <vt:lpstr>Table of Contents</vt:lpstr>
      <vt:lpstr>Internet Information Services (IIS 6.0 / 7.0 / 7.5 / 8.0 / 8.5)</vt:lpstr>
      <vt:lpstr>Internet Information Services (IIS)</vt:lpstr>
      <vt:lpstr>IIS: History and Versions</vt:lpstr>
      <vt:lpstr>Installing IIS / IIS Express</vt:lpstr>
      <vt:lpstr>Installing IIS</vt:lpstr>
      <vt:lpstr>Installing IIS (2)</vt:lpstr>
      <vt:lpstr>IIS Express and the Web Platform Installer</vt:lpstr>
      <vt:lpstr>Deploying ASP.NET Apps in IIS</vt:lpstr>
      <vt:lpstr>Web Sites in IIS</vt:lpstr>
      <vt:lpstr>Web Sites in IIS (2)</vt:lpstr>
      <vt:lpstr>Application Pools in IIS</vt:lpstr>
      <vt:lpstr>Application Pools in IIS (2)</vt:lpstr>
      <vt:lpstr>Pipeline Mode for IIS Application Pools</vt:lpstr>
      <vt:lpstr>Applications in IIS</vt:lpstr>
      <vt:lpstr>Creating an Application in IIS</vt:lpstr>
      <vt:lpstr>Creating an Application in IIS (2)</vt:lpstr>
      <vt:lpstr>Creating an Application in IIS (3)</vt:lpstr>
      <vt:lpstr>What Files to Deploy in the Production IIS?</vt:lpstr>
      <vt:lpstr>Hosting Simple ASP.NET Application in IIS</vt:lpstr>
      <vt:lpstr>Web Publishing from Visual Studio</vt:lpstr>
      <vt:lpstr>Web Publishing in Visual Studio</vt:lpstr>
      <vt:lpstr>Web Publishing in Visual Studio (2)</vt:lpstr>
      <vt:lpstr>Web Publishing in Visual Studio (3)</vt:lpstr>
      <vt:lpstr>Web Publishing in Visual Studio (4)</vt:lpstr>
      <vt:lpstr>Web Publishing in Visual Studio (5)</vt:lpstr>
      <vt:lpstr>Web Publishing in Visual Studio (6)</vt:lpstr>
      <vt:lpstr>Web Publishing from VS</vt:lpstr>
      <vt:lpstr>Web Deploy from IIS to Visual Studio</vt:lpstr>
      <vt:lpstr>Web Deploy from Visual Studio to IIS</vt:lpstr>
      <vt:lpstr>Deploying Data-Driven Applications in IIS</vt:lpstr>
      <vt:lpstr>Configuring IIS to Access SQL Server</vt:lpstr>
      <vt:lpstr>Step 1: Create a Database</vt:lpstr>
      <vt:lpstr>Step 2: Create IIS Login in SQL Server</vt:lpstr>
      <vt:lpstr>Step 3: Assign Permissions to Access the DB</vt:lpstr>
      <vt:lpstr>What Happened in the SQL Server?</vt:lpstr>
      <vt:lpstr>Deploying Data-Driven Applications in IIS</vt:lpstr>
      <vt:lpstr>Configuring Domains + SSL in IIS</vt:lpstr>
      <vt:lpstr>Configuring a Domain in IIS</vt:lpstr>
      <vt:lpstr>Configuring SSL in IIS</vt:lpstr>
      <vt:lpstr>Requesting New SSL Certificate</vt:lpstr>
      <vt:lpstr>Requesting New SSL Certificate (2)</vt:lpstr>
      <vt:lpstr>Requesting New SSL Certificate (2)</vt:lpstr>
      <vt:lpstr>Self-Signing a CSR with OpenSSL</vt:lpstr>
      <vt:lpstr>Configuring Domains + SSL in IIS</vt:lpstr>
      <vt:lpstr>Summary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Deployment in IIS</dc:title>
  <dc:subject>Software Development Course</dc:subject>
  <dc:creator/>
  <cp:keywords>IIS, deployment, ASP.NET, ASP.NET MVC, C#, programming, SoftUni, Software University, programming, software development, software engineering, course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2019-10-16T04:46:29Z</dcterms:modified>
  <cp:category>IIS, deployment, ASP.NET, ASP.NET MVC, C#, programming, SoftUni, Software University, programming, software development, software engineering, course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